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81" r:id="rId2"/>
    <p:sldId id="282" r:id="rId3"/>
    <p:sldId id="283" r:id="rId4"/>
    <p:sldId id="262" r:id="rId5"/>
    <p:sldId id="263" r:id="rId6"/>
    <p:sldId id="264" r:id="rId7"/>
    <p:sldId id="265" r:id="rId8"/>
    <p:sldId id="267" r:id="rId9"/>
    <p:sldId id="260" r:id="rId10"/>
    <p:sldId id="268" r:id="rId11"/>
    <p:sldId id="269" r:id="rId12"/>
    <p:sldId id="270" r:id="rId13"/>
    <p:sldId id="271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A841-6581-4914-8BE5-E073437730FF}" type="datetimeFigureOut">
              <a:rPr lang="ru-KZ" smtClean="0"/>
              <a:t>25.10.2025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3934C-7EED-4056-A159-96F6A6E87B6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098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A0B6-097E-4B33-BDE3-626BD5E32F53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2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BBD-A446-47C4-9A40-9E8EF2B3A5D8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5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EFB4-BCEB-4BED-9429-947A3B82FF6D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8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3399-C7F1-4763-BE46-D8AFA7F18418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35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DAFFC-84AE-4EF6-B07F-A6B9BF1D00E6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2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C8BB-1217-47C1-A581-48A51415E3F0}" type="datetime1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85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2D2D-8758-4B64-87AF-4634AFC77553}" type="datetime1">
              <a:rPr lang="ru-RU" smtClean="0"/>
              <a:t>25.10.2025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6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84C3-AA32-41C8-8287-D8448F560B5E}" type="datetime1">
              <a:rPr lang="ru-RU" smtClean="0"/>
              <a:t>25.10.2025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2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174C-BD6A-4E0C-83A5-92B1F00E7531}" type="datetime1">
              <a:rPr lang="ru-RU" smtClean="0"/>
              <a:t>25.10.2025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3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CF759-C0A7-4299-B1CC-ECDBE4BCBF83}" type="datetime1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0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84816-B350-447A-9225-3043719AB72E}" type="datetime1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2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5F0F3-4B01-4BE1-B105-7328CF757CD0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E182C-9DEB-4DCB-ABEF-A65FA5371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413083" y="283258"/>
            <a:ext cx="6846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 dirty="0"/>
              <a:t>ə</a:t>
            </a:r>
            <a:r>
              <a:rPr lang="ru-RU" altLang="ru-RU" sz="2000" b="1" dirty="0"/>
              <a:t>л-</a:t>
            </a:r>
            <a:r>
              <a:rPr lang="ru-RU" altLang="ru-RU" sz="2000" b="1" dirty="0" err="1"/>
              <a:t>Фараби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атындағы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Қазақ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Ұлттық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Университеті</a:t>
            </a:r>
            <a:endParaRPr lang="ru-RU" altLang="ru-RU" sz="2000" b="1" dirty="0"/>
          </a:p>
          <a:p>
            <a:pPr algn="ctr" eaLnBrk="1" hangingPunct="1"/>
            <a:r>
              <a:rPr lang="ru-RU" altLang="ru-RU" sz="2000" b="1" dirty="0"/>
              <a:t>Химия </a:t>
            </a:r>
            <a:r>
              <a:rPr lang="ru-RU" altLang="ru-RU" sz="2000" b="1" dirty="0" err="1"/>
              <a:t>жəне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химиялық</a:t>
            </a:r>
            <a:r>
              <a:rPr lang="ru-RU" altLang="ru-RU" sz="2000" b="1" dirty="0"/>
              <a:t> технология </a:t>
            </a:r>
            <a:r>
              <a:rPr lang="ru-RU" altLang="ru-RU" sz="2000" b="1" dirty="0" err="1"/>
              <a:t>факультеті</a:t>
            </a:r>
            <a:endParaRPr lang="ru-RU" altLang="ru-RU" sz="2000" dirty="0"/>
          </a:p>
        </p:txBody>
      </p:sp>
      <p:sp>
        <p:nvSpPr>
          <p:cNvPr id="7" name="Google Shape;54;p13"/>
          <p:cNvSpPr txBox="1">
            <a:spLocks/>
          </p:cNvSpPr>
          <p:nvPr/>
        </p:nvSpPr>
        <p:spPr>
          <a:xfrm>
            <a:off x="1191751" y="2652706"/>
            <a:ext cx="9607429" cy="7037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</a:pPr>
            <a:r>
              <a:rPr lang="kk-KZ" sz="2800" b="1" dirty="0">
                <a:solidFill>
                  <a:srgbClr val="FF0000"/>
                </a:solidFill>
              </a:rPr>
              <a:t>Ксенобиотиктердің ағзадағы метаболизмі</a:t>
            </a:r>
            <a:endParaRPr lang="ru-RU" altLang="ru-RU" sz="1000" b="1" dirty="0">
              <a:solidFill>
                <a:srgbClr val="FF0000"/>
              </a:solidFill>
              <a:latin typeface="+mn-lt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4317" y="1942968"/>
            <a:ext cx="233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ДӘРІС  №</a:t>
            </a:r>
            <a:r>
              <a:rPr lang="en-US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3932" y="4757856"/>
            <a:ext cx="7198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Дәріс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оқыған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х.ғ.к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Берғанаева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Гүлзат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Ерғазықызы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683" y="105155"/>
            <a:ext cx="1226819" cy="1351788"/>
          </a:xfrm>
          <a:prstGeom prst="rect">
            <a:avLst/>
          </a:prstGeom>
        </p:spPr>
      </p:pic>
      <p:pic>
        <p:nvPicPr>
          <p:cNvPr id="10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6814" y="127727"/>
            <a:ext cx="1284731" cy="128473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83CB73-1AE5-4A4C-3BDB-7983FD66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0D94ECF-239E-DF23-65F6-5BE09051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8DC30-BDF6-032C-2B46-6D019FCC9FC7}"/>
              </a:ext>
            </a:extLst>
          </p:cNvPr>
          <p:cNvSpPr txBox="1"/>
          <p:nvPr/>
        </p:nvSpPr>
        <p:spPr>
          <a:xfrm>
            <a:off x="874058" y="758949"/>
            <a:ext cx="986566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buNone/>
            </a:pPr>
            <a:r>
              <a:rPr lang="ru-RU" sz="2000" dirty="0" err="1"/>
              <a:t>Бауырдағы</a:t>
            </a:r>
            <a:r>
              <a:rPr lang="ru-RU" sz="2000" dirty="0"/>
              <a:t> </a:t>
            </a:r>
            <a:r>
              <a:rPr lang="ru-RU" sz="2000" dirty="0" err="1"/>
              <a:t>биотрансформациялық</a:t>
            </a:r>
            <a:r>
              <a:rPr lang="ru-RU" sz="2000" dirty="0"/>
              <a:t> </a:t>
            </a:r>
            <a:r>
              <a:rPr lang="ru-RU" sz="2000" dirty="0" err="1"/>
              <a:t>үрдістердің</a:t>
            </a:r>
            <a:r>
              <a:rPr lang="ru-RU" sz="2000" dirty="0"/>
              <a:t> </a:t>
            </a:r>
            <a:r>
              <a:rPr lang="ru-RU" sz="2000" dirty="0" err="1"/>
              <a:t>белсенділігі</a:t>
            </a:r>
            <a:r>
              <a:rPr lang="ru-RU" sz="2000" dirty="0"/>
              <a:t> </a:t>
            </a:r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заттардың</a:t>
            </a:r>
            <a:r>
              <a:rPr lang="ru-RU" sz="2000" dirty="0"/>
              <a:t>,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ішінде</a:t>
            </a:r>
            <a:r>
              <a:rPr lang="ru-RU" sz="2000" dirty="0"/>
              <a:t> </a:t>
            </a:r>
            <a:r>
              <a:rPr lang="ru-RU" sz="2000" dirty="0" err="1"/>
              <a:t>дәрілік</a:t>
            </a:r>
            <a:r>
              <a:rPr lang="ru-RU" sz="2000" dirty="0"/>
              <a:t> </a:t>
            </a:r>
            <a:r>
              <a:rPr lang="ru-RU" sz="2000" dirty="0" err="1"/>
              <a:t>заттардың</a:t>
            </a:r>
            <a:r>
              <a:rPr lang="ru-RU" sz="2000" dirty="0"/>
              <a:t> </a:t>
            </a:r>
            <a:r>
              <a:rPr lang="ru-RU" sz="2000" dirty="0" err="1"/>
              <a:t>әсерінен</a:t>
            </a:r>
            <a:r>
              <a:rPr lang="ru-RU" sz="2000" dirty="0"/>
              <a:t> </a:t>
            </a:r>
            <a:r>
              <a:rPr lang="ru-RU" sz="2000" dirty="0" err="1"/>
              <a:t>өзгеруі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.</a:t>
            </a:r>
          </a:p>
          <a:p>
            <a:pPr>
              <a:spcAft>
                <a:spcPts val="2400"/>
              </a:spcAft>
              <a:buNone/>
            </a:pPr>
            <a:r>
              <a:rPr lang="ru-RU" sz="2000" dirty="0">
                <a:solidFill>
                  <a:srgbClr val="FF0000"/>
                </a:solidFill>
              </a:rPr>
              <a:t>➤ </a:t>
            </a:r>
            <a:r>
              <a:rPr lang="ru-RU" sz="2000" b="1" dirty="0" err="1">
                <a:solidFill>
                  <a:srgbClr val="FF0000"/>
                </a:solidFill>
              </a:rPr>
              <a:t>Микросомалды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ферменттердің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индукторлары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dirty="0" err="1"/>
              <a:t>бауырдағы</a:t>
            </a:r>
            <a:r>
              <a:rPr lang="ru-RU" sz="2000" dirty="0"/>
              <a:t> </a:t>
            </a:r>
            <a:r>
              <a:rPr lang="ru-RU" sz="2000" dirty="0" err="1"/>
              <a:t>микросомалды</a:t>
            </a:r>
            <a:r>
              <a:rPr lang="ru-RU" sz="2000" dirty="0"/>
              <a:t> </a:t>
            </a:r>
            <a:r>
              <a:rPr lang="ru-RU" sz="2000" dirty="0" err="1"/>
              <a:t>ферменттердің</a:t>
            </a:r>
            <a:r>
              <a:rPr lang="ru-RU" sz="2000" dirty="0"/>
              <a:t> </a:t>
            </a:r>
            <a:r>
              <a:rPr lang="ru-RU" sz="2000" dirty="0" err="1"/>
              <a:t>белсенділігін</a:t>
            </a:r>
            <a:r>
              <a:rPr lang="ru-RU" sz="2000" dirty="0"/>
              <a:t> </a:t>
            </a:r>
            <a:r>
              <a:rPr lang="ru-RU" sz="2000" dirty="0" err="1"/>
              <a:t>арттырады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кофеин, никотин, этанол, фенобарбитал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т.б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.).</a:t>
            </a:r>
          </a:p>
          <a:p>
            <a:pPr>
              <a:spcAft>
                <a:spcPts val="2400"/>
              </a:spcAft>
              <a:buNone/>
            </a:pPr>
            <a:r>
              <a:rPr lang="ru-RU" sz="2000" dirty="0" err="1"/>
              <a:t>Индукторлардың</a:t>
            </a:r>
            <a:r>
              <a:rPr lang="ru-RU" sz="2000" dirty="0"/>
              <a:t> </a:t>
            </a:r>
            <a:r>
              <a:rPr lang="ru-RU" sz="2000" dirty="0" err="1"/>
              <a:t>есебінен</a:t>
            </a:r>
            <a:r>
              <a:rPr lang="ru-RU" sz="2000" dirty="0"/>
              <a:t> ДЗ-</a:t>
            </a:r>
            <a:r>
              <a:rPr lang="ru-RU" sz="2000" dirty="0" err="1"/>
              <a:t>дың</a:t>
            </a:r>
            <a:r>
              <a:rPr lang="ru-RU" sz="2000" dirty="0"/>
              <a:t> биотрансформация </a:t>
            </a:r>
            <a:r>
              <a:rPr lang="ru-RU" sz="2000" dirty="0" err="1"/>
              <a:t>жылдамдығы</a:t>
            </a:r>
            <a:r>
              <a:rPr lang="ru-RU" sz="2000" dirty="0"/>
              <a:t> </a:t>
            </a:r>
            <a:r>
              <a:rPr lang="ru-RU" sz="2000" dirty="0" err="1"/>
              <a:t>жоғарылап</a:t>
            </a:r>
            <a:r>
              <a:rPr lang="ru-RU" sz="2000" dirty="0"/>
              <a:t>, </a:t>
            </a:r>
            <a:r>
              <a:rPr lang="ru-RU" sz="2000" dirty="0" err="1"/>
              <a:t>олар</a:t>
            </a:r>
            <a:r>
              <a:rPr lang="ru-RU" sz="2000" dirty="0"/>
              <a:t> аз </a:t>
            </a:r>
            <a:r>
              <a:rPr lang="ru-RU" sz="2000" dirty="0" err="1"/>
              <a:t>уақыт</a:t>
            </a:r>
            <a:r>
              <a:rPr lang="ru-RU" sz="2000" dirty="0"/>
              <a:t> </a:t>
            </a:r>
            <a:r>
              <a:rPr lang="ru-RU" sz="2000" dirty="0" err="1"/>
              <a:t>қана</a:t>
            </a:r>
            <a:r>
              <a:rPr lang="ru-RU" sz="2000" dirty="0"/>
              <a:t> </a:t>
            </a:r>
            <a:r>
              <a:rPr lang="ru-RU" sz="2000" dirty="0" err="1"/>
              <a:t>фармакологиялық</a:t>
            </a:r>
            <a:r>
              <a:rPr lang="ru-RU" sz="2000" dirty="0"/>
              <a:t> </a:t>
            </a:r>
            <a:r>
              <a:rPr lang="ru-RU" sz="2000" dirty="0" err="1"/>
              <a:t>әсер</a:t>
            </a:r>
            <a:r>
              <a:rPr lang="ru-RU" sz="2000" dirty="0"/>
              <a:t> </a:t>
            </a:r>
            <a:r>
              <a:rPr lang="ru-RU" sz="2000" dirty="0" err="1"/>
              <a:t>тигізеді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тез </a:t>
            </a:r>
            <a:r>
              <a:rPr lang="ru-RU" sz="2000" dirty="0" err="1"/>
              <a:t>өтіп</a:t>
            </a:r>
            <a:r>
              <a:rPr lang="ru-RU" sz="2000" dirty="0"/>
              <a:t>, </a:t>
            </a:r>
            <a:r>
              <a:rPr lang="ru-RU" sz="2000" dirty="0" err="1"/>
              <a:t>экскрецияланады</a:t>
            </a:r>
            <a:r>
              <a:rPr lang="ru-RU" sz="2000" dirty="0"/>
              <a:t>.</a:t>
            </a:r>
          </a:p>
          <a:p>
            <a:pPr>
              <a:spcAft>
                <a:spcPts val="2400"/>
              </a:spcAft>
              <a:buNone/>
            </a:pPr>
            <a:r>
              <a:rPr lang="ru-RU" sz="2000" dirty="0">
                <a:solidFill>
                  <a:srgbClr val="FF0000"/>
                </a:solidFill>
              </a:rPr>
              <a:t>➤ </a:t>
            </a:r>
            <a:r>
              <a:rPr lang="ru-RU" sz="2000" b="1" dirty="0" err="1">
                <a:solidFill>
                  <a:srgbClr val="FF0000"/>
                </a:solidFill>
              </a:rPr>
              <a:t>Микросомалды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ферменттердің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ингибиторлары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dirty="0" err="1"/>
              <a:t>бауырдағы</a:t>
            </a:r>
            <a:r>
              <a:rPr lang="ru-RU" sz="2000" dirty="0"/>
              <a:t> </a:t>
            </a:r>
            <a:r>
              <a:rPr lang="ru-RU" sz="2000" dirty="0" err="1"/>
              <a:t>микросомалды</a:t>
            </a:r>
            <a:r>
              <a:rPr lang="ru-RU" sz="2000" dirty="0"/>
              <a:t> </a:t>
            </a:r>
            <a:r>
              <a:rPr lang="ru-RU" sz="2000" dirty="0" err="1"/>
              <a:t>ферменттердің</a:t>
            </a:r>
            <a:r>
              <a:rPr lang="ru-RU" sz="2000" dirty="0"/>
              <a:t> </a:t>
            </a:r>
            <a:r>
              <a:rPr lang="ru-RU" sz="2000" dirty="0" err="1"/>
              <a:t>белсенділігін</a:t>
            </a:r>
            <a:r>
              <a:rPr lang="ru-RU" sz="2000" dirty="0"/>
              <a:t> </a:t>
            </a:r>
            <a:r>
              <a:rPr lang="ru-RU" sz="2000" dirty="0" err="1"/>
              <a:t>төмендетеді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метронидазол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>
              <a:spcAft>
                <a:spcPts val="2400"/>
              </a:spcAft>
              <a:buNone/>
            </a:pPr>
            <a:r>
              <a:rPr lang="ru-RU" sz="2000" dirty="0" err="1"/>
              <a:t>Олардың</a:t>
            </a:r>
            <a:r>
              <a:rPr lang="ru-RU" sz="2000" dirty="0"/>
              <a:t> </a:t>
            </a:r>
            <a:r>
              <a:rPr lang="ru-RU" sz="2000" dirty="0" err="1"/>
              <a:t>фонында</a:t>
            </a:r>
            <a:r>
              <a:rPr lang="ru-RU" sz="2000" dirty="0"/>
              <a:t> </a:t>
            </a:r>
            <a:r>
              <a:rPr lang="ru-RU" sz="2000" dirty="0" err="1"/>
              <a:t>биотрансформацияның</a:t>
            </a:r>
            <a:r>
              <a:rPr lang="ru-RU" sz="2000" dirty="0"/>
              <a:t> </a:t>
            </a:r>
            <a:r>
              <a:rPr lang="ru-RU" sz="2000" dirty="0" err="1"/>
              <a:t>әлсіреуі</a:t>
            </a:r>
            <a:r>
              <a:rPr lang="ru-RU" sz="2000" dirty="0"/>
              <a:t>, </a:t>
            </a:r>
            <a:r>
              <a:rPr lang="ru-RU" sz="2000" dirty="0" err="1"/>
              <a:t>яғни</a:t>
            </a:r>
            <a:r>
              <a:rPr lang="ru-RU" sz="2000" dirty="0"/>
              <a:t> </a:t>
            </a:r>
            <a:r>
              <a:rPr lang="ru-RU" sz="2000" dirty="0" err="1"/>
              <a:t>дәрілік</a:t>
            </a:r>
            <a:r>
              <a:rPr lang="ru-RU" sz="2000" dirty="0"/>
              <a:t> препарат </a:t>
            </a:r>
            <a:r>
              <a:rPr lang="ru-RU" sz="2000" dirty="0" err="1"/>
              <a:t>әсерінің</a:t>
            </a:r>
            <a:r>
              <a:rPr lang="ru-RU" sz="2000" dirty="0"/>
              <a:t> </a:t>
            </a:r>
            <a:r>
              <a:rPr lang="ru-RU" sz="2000" dirty="0" err="1"/>
              <a:t>жоғарылауы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әсер</a:t>
            </a:r>
            <a:r>
              <a:rPr lang="ru-RU" sz="2000" dirty="0"/>
              <a:t> </a:t>
            </a:r>
            <a:r>
              <a:rPr lang="ru-RU" sz="2000" dirty="0" err="1"/>
              <a:t>ету</a:t>
            </a:r>
            <a:r>
              <a:rPr lang="ru-RU" sz="2000" dirty="0"/>
              <a:t> </a:t>
            </a:r>
            <a:r>
              <a:rPr lang="ru-RU" sz="2000" dirty="0" err="1"/>
              <a:t>уақытының</a:t>
            </a:r>
            <a:r>
              <a:rPr lang="ru-RU" sz="2000" dirty="0"/>
              <a:t> </a:t>
            </a:r>
            <a:r>
              <a:rPr lang="ru-RU" sz="2000" dirty="0" err="1"/>
              <a:t>ұзаруы</a:t>
            </a:r>
            <a:r>
              <a:rPr lang="ru-RU" sz="2000" dirty="0"/>
              <a:t> </a:t>
            </a:r>
            <a:r>
              <a:rPr lang="ru-RU" sz="2000" dirty="0" err="1"/>
              <a:t>байқалады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83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5412"/>
          <a:stretch/>
        </p:blipFill>
        <p:spPr>
          <a:xfrm>
            <a:off x="0" y="0"/>
            <a:ext cx="10312924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4CAC1F-0E68-C71A-CFFA-5536E042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7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B8D699-002E-B58A-822B-837676A20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12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F8AE6-6EEA-6B9A-7F0C-E7C7F237A37A}"/>
              </a:ext>
            </a:extLst>
          </p:cNvPr>
          <p:cNvSpPr txBox="1"/>
          <p:nvPr/>
        </p:nvSpPr>
        <p:spPr>
          <a:xfrm>
            <a:off x="1021977" y="744141"/>
            <a:ext cx="8462682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buNone/>
            </a:pPr>
            <a:r>
              <a:rPr lang="en-US" sz="2000" b="1" dirty="0">
                <a:solidFill>
                  <a:srgbClr val="C00000"/>
                </a:solidFill>
              </a:rPr>
              <a:t>I</a:t>
            </a:r>
            <a:r>
              <a:rPr lang="kk-KZ" sz="2000" b="1" dirty="0">
                <a:solidFill>
                  <a:srgbClr val="C00000"/>
                </a:solidFill>
              </a:rPr>
              <a:t>І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фаза </a:t>
            </a:r>
            <a:r>
              <a:rPr lang="ru-RU" sz="2000" b="1" dirty="0"/>
              <a:t>–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Конъюгация</a:t>
            </a:r>
          </a:p>
          <a:p>
            <a:pPr>
              <a:spcAft>
                <a:spcPts val="2400"/>
              </a:spcAft>
              <a:buNone/>
            </a:pP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сатыда</a:t>
            </a:r>
            <a:r>
              <a:rPr lang="ru-RU" sz="2000" dirty="0"/>
              <a:t> ДЗ н/е 1-ші </a:t>
            </a:r>
            <a:r>
              <a:rPr lang="ru-RU" sz="2000" dirty="0" err="1"/>
              <a:t>фаза́да</a:t>
            </a:r>
            <a:r>
              <a:rPr lang="ru-RU" sz="2000" dirty="0"/>
              <a:t> </a:t>
            </a:r>
            <a:r>
              <a:rPr lang="ru-RU" sz="2000" dirty="0" err="1"/>
              <a:t>түзілген</a:t>
            </a:r>
            <a:r>
              <a:rPr lang="ru-RU" sz="2000" dirty="0"/>
              <a:t> </a:t>
            </a:r>
            <a:r>
              <a:rPr lang="ru-RU" sz="2000" dirty="0" err="1"/>
              <a:t>метаболиттер</a:t>
            </a:r>
            <a:r>
              <a:rPr lang="ru-RU" sz="2000" dirty="0"/>
              <a:t> </a:t>
            </a:r>
            <a:r>
              <a:rPr lang="ru-RU" sz="2000" dirty="0" err="1"/>
              <a:t>эндогенді</a:t>
            </a:r>
            <a:r>
              <a:rPr lang="ru-RU" sz="2000" dirty="0"/>
              <a:t> </a:t>
            </a:r>
            <a:r>
              <a:rPr lang="ru-RU" sz="2000" dirty="0" err="1"/>
              <a:t>қосылыстармен</a:t>
            </a:r>
            <a:br>
              <a:rPr lang="ru-RU" sz="2000" dirty="0"/>
            </a:br>
            <a:r>
              <a:rPr lang="ru-RU" sz="2000" dirty="0">
                <a:solidFill>
                  <a:srgbClr val="00B050"/>
                </a:solidFill>
              </a:rPr>
              <a:t>(</a:t>
            </a:r>
            <a:r>
              <a:rPr lang="ru-RU" sz="2000" b="1" dirty="0" err="1">
                <a:solidFill>
                  <a:srgbClr val="00B050"/>
                </a:solidFill>
              </a:rPr>
              <a:t>глюкурон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қышқылы</a:t>
            </a:r>
            <a:r>
              <a:rPr lang="ru-RU" sz="2000" b="1" dirty="0">
                <a:solidFill>
                  <a:srgbClr val="00B050"/>
                </a:solidFill>
              </a:rPr>
              <a:t>, АК – глицин, глутамат, сульфат, глутатион</a:t>
            </a:r>
            <a:r>
              <a:rPr lang="ru-RU" sz="2000" dirty="0">
                <a:solidFill>
                  <a:srgbClr val="00B050"/>
                </a:solidFill>
              </a:rPr>
              <a:t>)</a:t>
            </a:r>
            <a:r>
              <a:rPr lang="ru-RU" sz="2000" dirty="0"/>
              <a:t> н/е </a:t>
            </a:r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топтарымен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B050"/>
                </a:solidFill>
              </a:rPr>
              <a:t>(</a:t>
            </a:r>
            <a:r>
              <a:rPr lang="ru-RU" sz="2000" b="1" dirty="0">
                <a:solidFill>
                  <a:srgbClr val="00B050"/>
                </a:solidFill>
              </a:rPr>
              <a:t>метил, ацетил</a:t>
            </a:r>
            <a:r>
              <a:rPr lang="ru-RU" sz="2000" dirty="0">
                <a:solidFill>
                  <a:srgbClr val="00B050"/>
                </a:solidFill>
              </a:rPr>
              <a:t>) </a:t>
            </a:r>
            <a:r>
              <a:rPr lang="ru-RU" sz="2000" dirty="0" err="1"/>
              <a:t>байланысады</a:t>
            </a:r>
            <a:r>
              <a:rPr lang="ru-RU" sz="2000" dirty="0"/>
              <a:t> (</a:t>
            </a:r>
            <a:r>
              <a:rPr lang="ru-RU" sz="2000" dirty="0" err="1"/>
              <a:t>конъюгирленеді</a:t>
            </a:r>
            <a:r>
              <a:rPr lang="ru-RU" sz="2000" dirty="0"/>
              <a:t>).</a:t>
            </a:r>
            <a:br>
              <a:rPr lang="ru-RU" sz="2000" dirty="0"/>
            </a:br>
            <a:r>
              <a:rPr lang="ru-RU" sz="2000" dirty="0" err="1"/>
              <a:t>Реакцияны</a:t>
            </a:r>
            <a:r>
              <a:rPr lang="ru-RU" sz="2000" dirty="0"/>
              <a:t> </a:t>
            </a:r>
            <a:r>
              <a:rPr lang="ru-RU" sz="2000" dirty="0" err="1"/>
              <a:t>сәйкес</a:t>
            </a:r>
            <a:r>
              <a:rPr lang="ru-RU" sz="2000" dirty="0"/>
              <a:t> </a:t>
            </a:r>
            <a:r>
              <a:rPr lang="ru-RU" sz="2000" b="1" dirty="0" err="1"/>
              <a:t>трансферазалар</a:t>
            </a:r>
            <a:r>
              <a:rPr lang="ru-RU" sz="2000" dirty="0"/>
              <a:t> </a:t>
            </a:r>
            <a:r>
              <a:rPr lang="ru-RU" sz="2000" dirty="0" err="1"/>
              <a:t>катализдейді</a:t>
            </a:r>
            <a:r>
              <a:rPr lang="ru-RU" sz="2000" dirty="0"/>
              <a:t>.</a:t>
            </a:r>
          </a:p>
          <a:p>
            <a:pPr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000" b="1" dirty="0" err="1"/>
              <a:t>Нәтижесінде</a:t>
            </a:r>
            <a:r>
              <a:rPr lang="ru-RU" sz="2000" b="1" dirty="0"/>
              <a:t>: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/>
              <a:t>ДЗ н/е </a:t>
            </a:r>
            <a:r>
              <a:rPr lang="ru-RU" sz="2000" dirty="0" err="1"/>
              <a:t>олардың</a:t>
            </a:r>
            <a:r>
              <a:rPr lang="ru-RU" sz="2000" dirty="0"/>
              <a:t> </a:t>
            </a:r>
            <a:r>
              <a:rPr lang="ru-RU" sz="2000" dirty="0" err="1"/>
              <a:t>метаболиттерінің</a:t>
            </a:r>
            <a:r>
              <a:rPr lang="ru-RU" sz="2000" dirty="0"/>
              <a:t> </a:t>
            </a:r>
            <a:r>
              <a:rPr lang="ru-RU" sz="2000" dirty="0" err="1"/>
              <a:t>токсикалық</a:t>
            </a:r>
            <a:r>
              <a:rPr lang="ru-RU" sz="2000" dirty="0"/>
              <a:t> </a:t>
            </a:r>
            <a:r>
              <a:rPr lang="ru-RU" sz="2000" dirty="0" err="1"/>
              <a:t>қасиеттері</a:t>
            </a:r>
            <a:r>
              <a:rPr lang="ru-RU" sz="2000" dirty="0"/>
              <a:t> </a:t>
            </a:r>
            <a:r>
              <a:rPr lang="ru-RU" sz="2000" dirty="0" err="1"/>
              <a:t>төмендейді</a:t>
            </a:r>
            <a:r>
              <a:rPr lang="ru-RU" sz="2000" dirty="0"/>
              <a:t>;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err="1"/>
              <a:t>жоғары</a:t>
            </a:r>
            <a:r>
              <a:rPr lang="ru-RU" sz="2000" dirty="0"/>
              <a:t> </a:t>
            </a:r>
            <a:r>
              <a:rPr lang="ru-RU" sz="2000" dirty="0" err="1"/>
              <a:t>полярлыққа</a:t>
            </a:r>
            <a:r>
              <a:rPr lang="ru-RU" sz="2000" dirty="0"/>
              <a:t> </a:t>
            </a:r>
            <a:r>
              <a:rPr lang="ru-RU" sz="2000" dirty="0" err="1"/>
              <a:t>ие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 да (</a:t>
            </a:r>
            <a:r>
              <a:rPr lang="ru-RU" sz="2000" dirty="0" err="1"/>
              <a:t>яғни</a:t>
            </a:r>
            <a:r>
              <a:rPr lang="ru-RU" sz="2000" dirty="0"/>
              <a:t> </a:t>
            </a:r>
            <a:r>
              <a:rPr lang="ru-RU" sz="2000" dirty="0" err="1"/>
              <a:t>гидрофильділігі</a:t>
            </a:r>
            <a:r>
              <a:rPr lang="ru-RU" sz="2000" dirty="0"/>
              <a:t> </a:t>
            </a:r>
            <a:r>
              <a:rPr lang="ru-RU" sz="2000" dirty="0" err="1"/>
              <a:t>жоғарылайды</a:t>
            </a:r>
            <a:r>
              <a:rPr lang="ru-RU" sz="2000" dirty="0"/>
              <a:t>) </a:t>
            </a:r>
            <a:r>
              <a:rPr lang="ru-RU" sz="2000" dirty="0" err="1"/>
              <a:t>түзілген</a:t>
            </a:r>
            <a:r>
              <a:rPr lang="ru-RU" sz="2000" dirty="0"/>
              <a:t> </a:t>
            </a:r>
            <a:r>
              <a:rPr lang="ru-RU" sz="2000" b="1" dirty="0" err="1"/>
              <a:t>конъюгаттар</a:t>
            </a:r>
            <a:r>
              <a:rPr lang="ru-RU" sz="2000" dirty="0"/>
              <a:t> </a:t>
            </a:r>
            <a:r>
              <a:rPr lang="ru-RU" sz="2000" dirty="0" err="1"/>
              <a:t>оңай</a:t>
            </a:r>
            <a:r>
              <a:rPr lang="ru-RU" sz="2000" dirty="0"/>
              <a:t> </a:t>
            </a:r>
            <a:r>
              <a:rPr lang="ru-RU" sz="2000" dirty="0" err="1"/>
              <a:t>ағзадан</a:t>
            </a:r>
            <a:r>
              <a:rPr lang="ru-RU" sz="2000" dirty="0"/>
              <a:t> </a:t>
            </a:r>
            <a:r>
              <a:rPr lang="ru-RU" sz="2000" dirty="0" err="1"/>
              <a:t>шығарылады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0140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676" r="33235" b="10065"/>
          <a:stretch>
            <a:fillRect/>
          </a:stretch>
        </p:blipFill>
        <p:spPr>
          <a:xfrm>
            <a:off x="1165411" y="345141"/>
            <a:ext cx="7082119" cy="616771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BDFFEE-2BE2-04BB-F7D8-8C2B03B8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28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6495"/>
          <a:stretch/>
        </p:blipFill>
        <p:spPr>
          <a:xfrm>
            <a:off x="0" y="0"/>
            <a:ext cx="10180948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D614C67-BF9C-B861-9A99-24B1E4A03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61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267" t="10980" r="17498" b="9804"/>
          <a:stretch>
            <a:fillRect/>
          </a:stretch>
        </p:blipFill>
        <p:spPr>
          <a:xfrm>
            <a:off x="699247" y="1106300"/>
            <a:ext cx="9538447" cy="543261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2D9DC05-9056-E5DA-AC06-B53126C9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15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5EAFD-C8D9-6DE6-EF2A-2277AF12E0E0}"/>
              </a:ext>
            </a:extLst>
          </p:cNvPr>
          <p:cNvSpPr txBox="1"/>
          <p:nvPr/>
        </p:nvSpPr>
        <p:spPr>
          <a:xfrm>
            <a:off x="1004046" y="270817"/>
            <a:ext cx="94308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Этанолдың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бауырдағы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метаболизмі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және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ацетальдегидтің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жиналуы</a:t>
            </a:r>
            <a:endParaRPr lang="ru-K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78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676" t="4445" r="26912" b="4837"/>
          <a:stretch>
            <a:fillRect/>
          </a:stretch>
        </p:blipFill>
        <p:spPr>
          <a:xfrm>
            <a:off x="0" y="1123431"/>
            <a:ext cx="7117977" cy="523291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6FCDFF-D28E-2037-FFED-EF6B6234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16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24AFAC-7D8A-A17C-4483-D9571D0F26BE}"/>
              </a:ext>
            </a:extLst>
          </p:cNvPr>
          <p:cNvSpPr txBox="1"/>
          <p:nvPr/>
        </p:nvSpPr>
        <p:spPr>
          <a:xfrm>
            <a:off x="233082" y="13720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Этанол </a:t>
            </a:r>
            <a:r>
              <a:rPr lang="ru-RU" sz="2000" b="1" dirty="0" err="1">
                <a:solidFill>
                  <a:srgbClr val="C00000"/>
                </a:solidFill>
              </a:rPr>
              <a:t>алмасуының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биохимиялық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салдары</a:t>
            </a:r>
            <a:r>
              <a:rPr lang="ru-RU" sz="2000" b="1" dirty="0">
                <a:solidFill>
                  <a:srgbClr val="C00000"/>
                </a:solidFill>
              </a:rPr>
              <a:t> (</a:t>
            </a:r>
            <a:r>
              <a:rPr lang="ru-RU" sz="2000" b="1" dirty="0" err="1">
                <a:solidFill>
                  <a:srgbClr val="C00000"/>
                </a:solidFill>
              </a:rPr>
              <a:t>ацетальдегидтің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әсері</a:t>
            </a:r>
            <a:r>
              <a:rPr lang="ru-RU" sz="2000" b="1" dirty="0">
                <a:solidFill>
                  <a:srgbClr val="C00000"/>
                </a:solidFill>
              </a:rPr>
              <a:t>)</a:t>
            </a:r>
            <a:endParaRPr lang="ru-KZ" sz="20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9441CD-B965-CBA1-A502-736803CAF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323" y="278345"/>
            <a:ext cx="5138677" cy="607800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746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585E83-E49D-EC75-0826-AF009479BF3E}"/>
              </a:ext>
            </a:extLst>
          </p:cNvPr>
          <p:cNvSpPr txBox="1"/>
          <p:nvPr/>
        </p:nvSpPr>
        <p:spPr>
          <a:xfrm>
            <a:off x="627529" y="514180"/>
            <a:ext cx="8695765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b="1" dirty="0" err="1">
                <a:solidFill>
                  <a:srgbClr val="FF0000"/>
                </a:solidFill>
              </a:rPr>
              <a:t>Ксенобиотиктер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dirty="0"/>
              <a:t>(</a:t>
            </a:r>
            <a:r>
              <a:rPr lang="ru-RU" sz="2000" dirty="0" err="1"/>
              <a:t>грекше</a:t>
            </a:r>
            <a:r>
              <a:rPr lang="ru-RU" sz="2000" dirty="0"/>
              <a:t> </a:t>
            </a:r>
            <a:r>
              <a:rPr lang="en-US" sz="2000" i="1" dirty="0" err="1"/>
              <a:t>xenos</a:t>
            </a:r>
            <a:r>
              <a:rPr lang="en-US" sz="2000" dirty="0"/>
              <a:t> — </a:t>
            </a:r>
            <a:r>
              <a:rPr lang="ru-RU" sz="2000" dirty="0" err="1"/>
              <a:t>бөтен</a:t>
            </a:r>
            <a:r>
              <a:rPr lang="ru-RU" sz="2000" dirty="0"/>
              <a:t>, жат, </a:t>
            </a:r>
            <a:r>
              <a:rPr lang="en-US" sz="2000" i="1" dirty="0"/>
              <a:t>bios</a:t>
            </a:r>
            <a:r>
              <a:rPr lang="en-US" sz="2000" dirty="0"/>
              <a:t> — </a:t>
            </a:r>
            <a:r>
              <a:rPr lang="ru-RU" sz="2000" dirty="0" err="1"/>
              <a:t>тіршілік</a:t>
            </a:r>
            <a:r>
              <a:rPr lang="ru-RU" sz="2000" dirty="0"/>
              <a:t>, </a:t>
            </a:r>
            <a:r>
              <a:rPr lang="ru-RU" sz="2000" dirty="0" err="1"/>
              <a:t>өмір</a:t>
            </a:r>
            <a:r>
              <a:rPr lang="ru-RU" sz="2000" dirty="0"/>
              <a:t>) — </a:t>
            </a:r>
            <a:r>
              <a:rPr lang="ru-RU" sz="2000" dirty="0" err="1"/>
              <a:t>тірі</a:t>
            </a:r>
            <a:r>
              <a:rPr lang="ru-RU" sz="2000" dirty="0"/>
              <a:t> </a:t>
            </a:r>
            <a:r>
              <a:rPr lang="ru-RU" sz="2000" dirty="0" err="1"/>
              <a:t>ағзаға</a:t>
            </a:r>
            <a:r>
              <a:rPr lang="ru-RU" sz="2000" dirty="0"/>
              <a:t> жат </a:t>
            </a:r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заттар</a:t>
            </a:r>
            <a:r>
              <a:rPr lang="ru-RU" sz="2000" dirty="0"/>
              <a:t>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dirty="0" err="1"/>
              <a:t>Оларға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пестицидтер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минерал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тыңайтқыштар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радионуклидтер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синтетикалық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бояғыш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заттектер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дәрілік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заттар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 </a:t>
            </a:r>
            <a:r>
              <a:rPr lang="ru-RU" sz="2000" dirty="0" err="1"/>
              <a:t>жатады</a:t>
            </a:r>
            <a:r>
              <a:rPr lang="ru-RU" sz="2000" dirty="0"/>
              <a:t>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2000" dirty="0" err="1"/>
              <a:t>Ағзаға</a:t>
            </a:r>
            <a:r>
              <a:rPr lang="ru-RU" sz="2000" dirty="0"/>
              <a:t> </a:t>
            </a:r>
            <a:r>
              <a:rPr lang="ru-RU" sz="2000" dirty="0" err="1"/>
              <a:t>түскен</a:t>
            </a:r>
            <a:r>
              <a:rPr lang="ru-RU" sz="2000" dirty="0"/>
              <a:t> </a:t>
            </a:r>
            <a:r>
              <a:rPr lang="ru-RU" sz="2000" dirty="0" err="1"/>
              <a:t>соң</a:t>
            </a:r>
            <a:r>
              <a:rPr lang="ru-RU" sz="2000" dirty="0"/>
              <a:t> </a:t>
            </a:r>
            <a:r>
              <a:rPr lang="ru-RU" sz="2000" dirty="0" err="1"/>
              <a:t>олар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биотрансформацияға</a:t>
            </a:r>
            <a:r>
              <a:rPr lang="ru-RU" sz="2000" dirty="0"/>
              <a:t> </a:t>
            </a:r>
            <a:r>
              <a:rPr lang="ru-RU" sz="2000" dirty="0" err="1"/>
              <a:t>ұшырап</a:t>
            </a:r>
            <a:r>
              <a:rPr lang="ru-RU" sz="2000" dirty="0"/>
              <a:t>, </a:t>
            </a:r>
            <a:r>
              <a:rPr lang="ru-RU" sz="2000" dirty="0" err="1"/>
              <a:t>аллергиялық</a:t>
            </a:r>
            <a:r>
              <a:rPr lang="ru-RU" sz="2000" dirty="0"/>
              <a:t> реакция </a:t>
            </a:r>
            <a:r>
              <a:rPr lang="ru-RU" sz="2000" dirty="0" err="1"/>
              <a:t>туғызуы</a:t>
            </a:r>
            <a:r>
              <a:rPr lang="ru-RU" sz="2000" dirty="0"/>
              <a:t>, </a:t>
            </a:r>
            <a:r>
              <a:rPr lang="ru-RU" sz="2000" dirty="0" err="1"/>
              <a:t>иммунитетті</a:t>
            </a:r>
            <a:r>
              <a:rPr lang="ru-RU" sz="2000" dirty="0"/>
              <a:t> </a:t>
            </a:r>
            <a:r>
              <a:rPr lang="ru-RU" sz="2000" dirty="0" err="1"/>
              <a:t>төмендетуі</a:t>
            </a:r>
            <a:r>
              <a:rPr lang="ru-RU" sz="2000" dirty="0"/>
              <a:t>, </a:t>
            </a:r>
            <a:r>
              <a:rPr lang="ru-RU" sz="2000" dirty="0" err="1"/>
              <a:t>зат</a:t>
            </a:r>
            <a:r>
              <a:rPr lang="ru-RU" sz="2000" dirty="0"/>
              <a:t> </a:t>
            </a:r>
            <a:r>
              <a:rPr lang="ru-RU" sz="2000" dirty="0" err="1"/>
              <a:t>алмасуды</a:t>
            </a:r>
            <a:r>
              <a:rPr lang="ru-RU" sz="2000" dirty="0"/>
              <a:t> </a:t>
            </a:r>
            <a:r>
              <a:rPr lang="ru-RU" sz="2000" dirty="0" err="1"/>
              <a:t>бұзуы</a:t>
            </a:r>
            <a:r>
              <a:rPr lang="ru-RU" sz="2000" dirty="0"/>
              <a:t>, </a:t>
            </a:r>
            <a:r>
              <a:rPr lang="ru-RU" sz="2000" dirty="0" err="1"/>
              <a:t>тұқым</a:t>
            </a:r>
            <a:r>
              <a:rPr lang="ru-RU" sz="2000" dirty="0"/>
              <a:t> </a:t>
            </a:r>
            <a:r>
              <a:rPr lang="ru-RU" sz="2000" dirty="0" err="1"/>
              <a:t>қуалайтын</a:t>
            </a:r>
            <a:r>
              <a:rPr lang="ru-RU" sz="2000" dirty="0"/>
              <a:t> </a:t>
            </a:r>
            <a:r>
              <a:rPr lang="ru-RU" sz="2000" dirty="0" err="1"/>
              <a:t>белгілерді</a:t>
            </a:r>
            <a:r>
              <a:rPr lang="ru-RU" sz="2000" dirty="0"/>
              <a:t> </a:t>
            </a:r>
            <a:r>
              <a:rPr lang="ru-RU" sz="2000" dirty="0" err="1"/>
              <a:t>өзгертуі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0A19F8-2A8D-6B80-FD2B-322025F7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0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DAEA68-4601-D2F7-E845-838ABC156E6C}"/>
              </a:ext>
            </a:extLst>
          </p:cNvPr>
          <p:cNvSpPr txBox="1"/>
          <p:nvPr/>
        </p:nvSpPr>
        <p:spPr>
          <a:xfrm>
            <a:off x="1093694" y="444677"/>
            <a:ext cx="7853082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Биотрансформация</a:t>
            </a:r>
          </a:p>
          <a:p>
            <a:pPr algn="just">
              <a:buNone/>
            </a:pPr>
            <a:r>
              <a:rPr lang="ru-RU" sz="2000" dirty="0"/>
              <a:t>—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дәрілік</a:t>
            </a:r>
            <a:r>
              <a:rPr lang="ru-RU" sz="2000" dirty="0"/>
              <a:t> </a:t>
            </a:r>
            <a:r>
              <a:rPr lang="ru-RU" sz="2000" dirty="0" err="1"/>
              <a:t>заттардың</a:t>
            </a:r>
            <a:r>
              <a:rPr lang="ru-RU" sz="2000" dirty="0"/>
              <a:t> (ДЗ) </a:t>
            </a:r>
            <a:r>
              <a:rPr lang="ru-RU" sz="2000" dirty="0" err="1"/>
              <a:t>ағзадан</a:t>
            </a:r>
            <a:r>
              <a:rPr lang="ru-RU" sz="2000" dirty="0"/>
              <a:t> </a:t>
            </a:r>
            <a:r>
              <a:rPr lang="ru-RU" sz="2000" dirty="0" err="1"/>
              <a:t>оңай</a:t>
            </a:r>
            <a:r>
              <a:rPr lang="ru-RU" sz="2000" dirty="0"/>
              <a:t> </a:t>
            </a:r>
            <a:r>
              <a:rPr lang="ru-RU" sz="2000" dirty="0" err="1"/>
              <a:t>шығарылатын</a:t>
            </a:r>
            <a:r>
              <a:rPr lang="ru-RU" sz="2000" dirty="0"/>
              <a:t> </a:t>
            </a:r>
            <a:r>
              <a:rPr lang="ru-RU" sz="2000" dirty="0" err="1"/>
              <a:t>белсенділігі</a:t>
            </a:r>
            <a:r>
              <a:rPr lang="ru-RU" sz="2000" dirty="0"/>
              <a:t> </a:t>
            </a:r>
            <a:r>
              <a:rPr lang="ru-RU" sz="2000" dirty="0" err="1"/>
              <a:t>жоқ</a:t>
            </a:r>
            <a:r>
              <a:rPr lang="ru-RU" sz="2000" dirty="0"/>
              <a:t> (н/е </a:t>
            </a:r>
            <a:r>
              <a:rPr lang="ru-RU" sz="2000" dirty="0" err="1"/>
              <a:t>бастапқы</a:t>
            </a:r>
            <a:r>
              <a:rPr lang="ru-RU" sz="2000" dirty="0"/>
              <a:t> ДЗ-пен </a:t>
            </a:r>
            <a:r>
              <a:rPr lang="ru-RU" sz="2000" dirty="0" err="1"/>
              <a:t>салыстырғанда</a:t>
            </a:r>
            <a:r>
              <a:rPr lang="ru-RU" sz="2000" dirty="0"/>
              <a:t> </a:t>
            </a:r>
            <a:r>
              <a:rPr lang="ru-RU" sz="2000" dirty="0" err="1"/>
              <a:t>белсенділігі</a:t>
            </a:r>
            <a:r>
              <a:rPr lang="ru-RU" sz="2000" dirty="0"/>
              <a:t> </a:t>
            </a:r>
            <a:r>
              <a:rPr lang="ru-RU" sz="2000" dirty="0" err="1"/>
              <a:t>төмен</a:t>
            </a:r>
            <a:r>
              <a:rPr lang="ru-RU" sz="2000" dirty="0"/>
              <a:t> </a:t>
            </a:r>
            <a:r>
              <a:rPr lang="ru-RU" sz="2000" dirty="0" err="1"/>
              <a:t>болатын</a:t>
            </a:r>
            <a:r>
              <a:rPr lang="ru-RU" sz="2000" dirty="0"/>
              <a:t>)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полярлығы</a:t>
            </a:r>
            <a:r>
              <a:rPr lang="ru-RU" sz="2000" dirty="0"/>
              <a:t> </a:t>
            </a:r>
            <a:r>
              <a:rPr lang="ru-RU" sz="2000" dirty="0" err="1"/>
              <a:t>жоғары</a:t>
            </a:r>
            <a:r>
              <a:rPr lang="ru-RU" sz="2000" dirty="0"/>
              <a:t> </a:t>
            </a:r>
            <a:r>
              <a:rPr lang="ru-RU" sz="2000" dirty="0" err="1"/>
              <a:t>гидрофильді</a:t>
            </a:r>
            <a:r>
              <a:rPr lang="ru-RU" sz="2000" dirty="0"/>
              <a:t> </a:t>
            </a:r>
            <a:r>
              <a:rPr lang="ru-RU" sz="2000" dirty="0" err="1"/>
              <a:t>қосылыстардың</a:t>
            </a:r>
            <a:r>
              <a:rPr lang="ru-RU" sz="2000" dirty="0"/>
              <a:t> (</a:t>
            </a:r>
            <a:r>
              <a:rPr lang="ru-RU" sz="2000" dirty="0" err="1"/>
              <a:t>метаболиттердің</a:t>
            </a:r>
            <a:r>
              <a:rPr lang="ru-RU" sz="2000" dirty="0"/>
              <a:t>) </a:t>
            </a:r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болуына</a:t>
            </a:r>
            <a:r>
              <a:rPr lang="ru-RU" sz="2000" dirty="0"/>
              <a:t> </a:t>
            </a:r>
            <a:r>
              <a:rPr lang="ru-RU" sz="2000" dirty="0" err="1"/>
              <a:t>әкелетін</a:t>
            </a:r>
            <a:r>
              <a:rPr lang="ru-RU" sz="2000" dirty="0"/>
              <a:t> ДЗ-</a:t>
            </a:r>
            <a:r>
              <a:rPr lang="ru-RU" sz="2000" dirty="0" err="1"/>
              <a:t>дың</a:t>
            </a:r>
            <a:r>
              <a:rPr lang="ru-RU" sz="2000" dirty="0"/>
              <a:t> </a:t>
            </a:r>
            <a:r>
              <a:rPr lang="ru-RU" sz="2000" dirty="0" err="1"/>
              <a:t>метаболикалық</a:t>
            </a:r>
            <a:r>
              <a:rPr lang="ru-RU" sz="2000" dirty="0"/>
              <a:t> </a:t>
            </a:r>
            <a:r>
              <a:rPr lang="ru-RU" sz="2000" dirty="0" err="1"/>
              <a:t>өзгеруінің</a:t>
            </a:r>
            <a:r>
              <a:rPr lang="ru-RU" sz="2000" dirty="0"/>
              <a:t> </a:t>
            </a:r>
            <a:r>
              <a:rPr lang="ru-RU" sz="2000" dirty="0" err="1"/>
              <a:t>кешені</a:t>
            </a:r>
            <a:r>
              <a:rPr lang="ru-RU" sz="2000" dirty="0"/>
              <a:t>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err="1"/>
              <a:t>Кейбір</a:t>
            </a:r>
            <a:r>
              <a:rPr lang="ru-RU" sz="2000" dirty="0"/>
              <a:t> ДЗ (</a:t>
            </a:r>
            <a:r>
              <a:rPr lang="ru-RU" sz="2000" dirty="0" err="1"/>
              <a:t>гидрофильді</a:t>
            </a:r>
            <a:r>
              <a:rPr lang="ru-RU" sz="2000" dirty="0"/>
              <a:t> </a:t>
            </a:r>
            <a:r>
              <a:rPr lang="ru-RU" sz="2000" dirty="0" err="1"/>
              <a:t>ионогенді</a:t>
            </a:r>
            <a:r>
              <a:rPr lang="ru-RU" sz="2000" dirty="0"/>
              <a:t>, </a:t>
            </a:r>
            <a:r>
              <a:rPr lang="ru-RU" sz="2000" dirty="0" err="1"/>
              <a:t>липофильді</a:t>
            </a:r>
            <a:r>
              <a:rPr lang="ru-RU" sz="2000" dirty="0"/>
              <a:t>) </a:t>
            </a:r>
            <a:r>
              <a:rPr lang="ru-RU" sz="2000" dirty="0" err="1"/>
              <a:t>ағзадан</a:t>
            </a:r>
            <a:r>
              <a:rPr lang="ru-RU" sz="2000" dirty="0"/>
              <a:t> </a:t>
            </a:r>
            <a:r>
              <a:rPr lang="ru-RU" sz="2000" dirty="0" err="1"/>
              <a:t>өзгеріске</a:t>
            </a:r>
            <a:r>
              <a:rPr lang="ru-RU" sz="2000" dirty="0"/>
              <a:t> </a:t>
            </a:r>
            <a:r>
              <a:rPr lang="ru-RU" sz="2000" dirty="0" err="1"/>
              <a:t>ұшырамай</a:t>
            </a:r>
            <a:r>
              <a:rPr lang="ru-RU" sz="2000" dirty="0"/>
              <a:t> </a:t>
            </a:r>
            <a:r>
              <a:rPr lang="ru-RU" sz="2000" dirty="0" err="1"/>
              <a:t>ағзадан</a:t>
            </a:r>
            <a:r>
              <a:rPr lang="ru-RU" sz="2000" dirty="0"/>
              <a:t> </a:t>
            </a:r>
            <a:r>
              <a:rPr lang="ru-RU" sz="2000" dirty="0" err="1"/>
              <a:t>шығарылады</a:t>
            </a:r>
            <a:r>
              <a:rPr lang="ru-RU" sz="2000" dirty="0"/>
              <a:t>. </a:t>
            </a:r>
            <a:r>
              <a:rPr lang="ru-RU" sz="2000" dirty="0" err="1"/>
              <a:t>Бірақ</a:t>
            </a:r>
            <a:r>
              <a:rPr lang="ru-RU" sz="2000" dirty="0"/>
              <a:t>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сирек</a:t>
            </a:r>
            <a:r>
              <a:rPr lang="ru-RU" sz="2000" dirty="0"/>
              <a:t> </a:t>
            </a:r>
            <a:r>
              <a:rPr lang="ru-RU" sz="2000" dirty="0" err="1"/>
              <a:t>кездесетін</a:t>
            </a:r>
            <a:r>
              <a:rPr lang="ru-RU" sz="2000" dirty="0"/>
              <a:t> </a:t>
            </a:r>
            <a:r>
              <a:rPr lang="ru-RU" sz="2000" dirty="0" err="1"/>
              <a:t>жағдай</a:t>
            </a:r>
            <a:r>
              <a:rPr lang="ru-RU" sz="20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3C1BB-9C53-CB40-DFF6-F4608858BCCF}"/>
              </a:ext>
            </a:extLst>
          </p:cNvPr>
          <p:cNvSpPr txBox="1"/>
          <p:nvPr/>
        </p:nvSpPr>
        <p:spPr>
          <a:xfrm>
            <a:off x="1093694" y="3635205"/>
            <a:ext cx="7853082" cy="1015663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 err="1"/>
              <a:t>Кейде</a:t>
            </a:r>
            <a:r>
              <a:rPr lang="ru-RU" sz="2000" i="1" dirty="0"/>
              <a:t>, биотрансформация </a:t>
            </a:r>
            <a:r>
              <a:rPr lang="ru-RU" sz="2000" i="1" dirty="0" err="1"/>
              <a:t>кезінде</a:t>
            </a:r>
            <a:r>
              <a:rPr lang="ru-RU" sz="2000" i="1" dirty="0"/>
              <a:t>, </a:t>
            </a:r>
            <a:r>
              <a:rPr lang="ru-RU" sz="2000" i="1" dirty="0" err="1"/>
              <a:t>енгізілген</a:t>
            </a:r>
            <a:r>
              <a:rPr lang="ru-RU" sz="2000" i="1" dirty="0"/>
              <a:t> </a:t>
            </a:r>
            <a:r>
              <a:rPr lang="ru-RU" sz="2000" i="1" dirty="0" err="1"/>
              <a:t>дәрілерге</a:t>
            </a:r>
            <a:r>
              <a:rPr lang="ru-RU" sz="2000" i="1" dirty="0"/>
              <a:t> </a:t>
            </a:r>
            <a:r>
              <a:rPr lang="ru-RU" sz="2000" i="1" dirty="0" err="1"/>
              <a:t>қарағанда</a:t>
            </a:r>
            <a:r>
              <a:rPr lang="ru-RU" sz="2000" i="1" dirty="0"/>
              <a:t> </a:t>
            </a:r>
            <a:r>
              <a:rPr lang="ru-RU" sz="2000" i="1" dirty="0" err="1"/>
              <a:t>неғұрлым</a:t>
            </a:r>
            <a:r>
              <a:rPr lang="ru-RU" sz="2000" i="1" dirty="0"/>
              <a:t> </a:t>
            </a:r>
            <a:r>
              <a:rPr lang="ru-RU" sz="2000" i="1" dirty="0" err="1"/>
              <a:t>белсенді</a:t>
            </a:r>
            <a:r>
              <a:rPr lang="ru-RU" sz="2000" i="1" dirty="0"/>
              <a:t> (пролекарство) </a:t>
            </a:r>
            <a:r>
              <a:rPr lang="ru-RU" sz="2000" i="1" dirty="0" err="1"/>
              <a:t>және</a:t>
            </a:r>
            <a:r>
              <a:rPr lang="ru-RU" sz="2000" i="1" dirty="0"/>
              <a:t> </a:t>
            </a:r>
            <a:r>
              <a:rPr lang="ru-RU" sz="2000" i="1" dirty="0" err="1"/>
              <a:t>улы</a:t>
            </a:r>
            <a:r>
              <a:rPr lang="ru-RU" sz="2000" i="1" dirty="0"/>
              <a:t> </a:t>
            </a:r>
            <a:r>
              <a:rPr lang="ru-RU" sz="2000" i="1" dirty="0" err="1"/>
              <a:t>метаболиттер</a:t>
            </a:r>
            <a:r>
              <a:rPr lang="ru-RU" sz="2000" i="1" dirty="0"/>
              <a:t> </a:t>
            </a:r>
            <a:r>
              <a:rPr lang="ru-RU" sz="2000" i="1" dirty="0" err="1"/>
              <a:t>түзілуі</a:t>
            </a:r>
            <a:r>
              <a:rPr lang="ru-RU" sz="2000" i="1" dirty="0"/>
              <a:t> </a:t>
            </a:r>
            <a:r>
              <a:rPr lang="ru-RU" sz="2000" i="1" dirty="0" err="1"/>
              <a:t>мүмкін</a:t>
            </a:r>
            <a:r>
              <a:rPr lang="ru-RU" sz="2000" i="1" dirty="0"/>
              <a:t>!!!</a:t>
            </a:r>
            <a:endParaRPr lang="ru-KZ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76BED-95C7-F7A9-B09C-1C1199A2F844}"/>
              </a:ext>
            </a:extLst>
          </p:cNvPr>
          <p:cNvSpPr txBox="1"/>
          <p:nvPr/>
        </p:nvSpPr>
        <p:spPr>
          <a:xfrm>
            <a:off x="1093694" y="490213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err="1">
                <a:solidFill>
                  <a:srgbClr val="C00000"/>
                </a:solidFill>
              </a:rPr>
              <a:t>Негізгі</a:t>
            </a:r>
            <a:r>
              <a:rPr lang="ru-RU" b="1" dirty="0">
                <a:solidFill>
                  <a:srgbClr val="C00000"/>
                </a:solidFill>
              </a:rPr>
              <a:t> биотрансформация </a:t>
            </a:r>
            <a:r>
              <a:rPr lang="ru-RU" b="1" dirty="0" err="1">
                <a:solidFill>
                  <a:srgbClr val="C00000"/>
                </a:solidFill>
              </a:rPr>
              <a:t>жүретін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ағза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/>
              <a:t>– </a:t>
            </a:r>
            <a:r>
              <a:rPr lang="ru-RU" b="1" dirty="0">
                <a:solidFill>
                  <a:srgbClr val="00B050"/>
                </a:solidFill>
              </a:rPr>
              <a:t>БАУЫР.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биотрансформация </a:t>
            </a:r>
            <a:r>
              <a:rPr lang="ru-RU" dirty="0" err="1"/>
              <a:t>өкпеде</a:t>
            </a:r>
            <a:r>
              <a:rPr lang="ru-RU" dirty="0"/>
              <a:t>, </a:t>
            </a:r>
            <a:r>
              <a:rPr lang="ru-RU" dirty="0" err="1"/>
              <a:t>бүйректе</a:t>
            </a:r>
            <a:r>
              <a:rPr lang="ru-RU" dirty="0"/>
              <a:t>, </a:t>
            </a:r>
            <a:r>
              <a:rPr lang="ru-RU" dirty="0" err="1"/>
              <a:t>ішек</a:t>
            </a:r>
            <a:r>
              <a:rPr lang="ru-RU" dirty="0"/>
              <a:t> </a:t>
            </a:r>
            <a:r>
              <a:rPr lang="ru-RU" dirty="0" err="1"/>
              <a:t>қабырғасында</a:t>
            </a:r>
            <a:r>
              <a:rPr lang="ru-RU" dirty="0"/>
              <a:t>, </a:t>
            </a:r>
            <a:r>
              <a:rPr lang="ru-RU" dirty="0" err="1"/>
              <a:t>теріде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CF8899B-8419-36AA-2CEE-96C7FE88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11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437" y="131975"/>
            <a:ext cx="4439683" cy="633481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204D2A-E699-AA5B-6CAB-BEF48DE2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5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5" y="397863"/>
            <a:ext cx="10316066" cy="570443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9D98AC1-448C-B1E4-7EEA-DCDBD2EA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47" y="273377"/>
            <a:ext cx="4913154" cy="620851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173F6D4-702A-D5D9-C29A-7811A5B9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6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8523" y="3588288"/>
            <a:ext cx="3246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Английский язык"/>
              </a:rPr>
              <a:t>англ.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cytochrome P450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CYP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4387" y="4344053"/>
            <a:ext cx="1358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b="1" dirty="0">
                <a:ln w="0"/>
                <a:solidFill>
                  <a:schemeClr val="bg2">
                    <a:lumMod val="25000"/>
                  </a:schemeClr>
                </a:solidFill>
              </a:rPr>
              <a:t>Р – </a:t>
            </a:r>
            <a:r>
              <a:rPr lang="ru-RU" b="1" dirty="0">
                <a:ln w="0"/>
                <a:solidFill>
                  <a:schemeClr val="bg2">
                    <a:lumMod val="25000"/>
                  </a:schemeClr>
                </a:solidFill>
              </a:rPr>
              <a:t>пигмент</a:t>
            </a:r>
          </a:p>
          <a:p>
            <a:pPr algn="ctr"/>
            <a:r>
              <a:rPr lang="ru-RU" b="1" cap="none" spc="0" dirty="0">
                <a:ln w="0"/>
                <a:solidFill>
                  <a:schemeClr val="bg2">
                    <a:lumMod val="25000"/>
                  </a:schemeClr>
                </a:solidFill>
              </a:rPr>
              <a:t>450 </a:t>
            </a:r>
            <a:r>
              <a:rPr lang="ru-RU" b="1" cap="none" spc="0" dirty="0" err="1">
                <a:ln w="0"/>
                <a:solidFill>
                  <a:schemeClr val="bg2">
                    <a:lumMod val="25000"/>
                  </a:schemeClr>
                </a:solidFill>
              </a:rPr>
              <a:t>нм</a:t>
            </a:r>
            <a:endParaRPr lang="ru-RU" b="1" cap="none" spc="0" dirty="0">
              <a:ln w="0"/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5372" y="4205553"/>
            <a:ext cx="4234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Көміртек</a:t>
            </a:r>
            <a:r>
              <a:rPr lang="ru-RU" dirty="0"/>
              <a:t> </a:t>
            </a:r>
            <a:r>
              <a:rPr lang="ru-RU" dirty="0" err="1"/>
              <a:t>тотығымен</a:t>
            </a:r>
            <a:r>
              <a:rPr lang="ru-RU" dirty="0"/>
              <a:t> </a:t>
            </a:r>
            <a:r>
              <a:rPr lang="ru-RU" dirty="0" err="1"/>
              <a:t>байланысқан</a:t>
            </a:r>
            <a:r>
              <a:rPr lang="ru-RU" dirty="0"/>
              <a:t> P450 </a:t>
            </a:r>
            <a:r>
              <a:rPr lang="ru-RU" dirty="0" err="1"/>
              <a:t>цитохромы</a:t>
            </a:r>
            <a:r>
              <a:rPr lang="ru-RU" dirty="0"/>
              <a:t> 450 </a:t>
            </a:r>
            <a:r>
              <a:rPr lang="ru-RU" dirty="0" err="1"/>
              <a:t>нм</a:t>
            </a:r>
            <a:r>
              <a:rPr lang="ru-RU" dirty="0"/>
              <a:t> </a:t>
            </a:r>
            <a:r>
              <a:rPr lang="ru-RU" dirty="0" err="1"/>
              <a:t>толқын</a:t>
            </a:r>
            <a:r>
              <a:rPr lang="ru-RU" dirty="0"/>
              <a:t> </a:t>
            </a:r>
            <a:r>
              <a:rPr lang="ru-RU" dirty="0" err="1"/>
              <a:t>ұзындығында</a:t>
            </a:r>
            <a:r>
              <a:rPr lang="ru-RU" dirty="0"/>
              <a:t> </a:t>
            </a:r>
            <a:r>
              <a:rPr lang="ru-RU" dirty="0" err="1"/>
              <a:t>жарықты</a:t>
            </a:r>
            <a:r>
              <a:rPr lang="ru-RU" dirty="0"/>
              <a:t> </a:t>
            </a:r>
            <a:r>
              <a:rPr lang="ru-RU" dirty="0" err="1"/>
              <a:t>сіңіру</a:t>
            </a:r>
            <a:r>
              <a:rPr lang="ru-RU" dirty="0"/>
              <a:t> </a:t>
            </a:r>
            <a:r>
              <a:rPr lang="ru-RU" dirty="0" err="1"/>
              <a:t>максимумына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атауын</a:t>
            </a:r>
            <a:r>
              <a:rPr lang="ru-RU" dirty="0"/>
              <a:t> </a:t>
            </a:r>
            <a:r>
              <a:rPr lang="ru-RU" dirty="0" err="1"/>
              <a:t>анықтады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392" y="1062756"/>
            <a:ext cx="3087459" cy="360446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A61CCF-3D51-3C21-B9BB-C94C2E0A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7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746E7-82BD-A761-379E-3726D5ED9D97}"/>
              </a:ext>
            </a:extLst>
          </p:cNvPr>
          <p:cNvSpPr txBox="1"/>
          <p:nvPr/>
        </p:nvSpPr>
        <p:spPr>
          <a:xfrm>
            <a:off x="723319" y="524200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I </a:t>
            </a:r>
            <a:r>
              <a:rPr lang="ru-RU" b="1" dirty="0">
                <a:solidFill>
                  <a:srgbClr val="C00000"/>
                </a:solidFill>
              </a:rPr>
              <a:t>фаза </a:t>
            </a:r>
            <a:r>
              <a:rPr lang="ru-RU" b="1" dirty="0"/>
              <a:t>–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Метаболиттік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трансформация</a:t>
            </a:r>
          </a:p>
          <a:p>
            <a:pPr>
              <a:spcAft>
                <a:spcPts val="1200"/>
              </a:spcAft>
              <a:buNone/>
            </a:pPr>
            <a:r>
              <a:rPr lang="ru-RU" dirty="0"/>
              <a:t>Осы </a:t>
            </a:r>
            <a:r>
              <a:rPr lang="ru-RU" dirty="0" err="1"/>
              <a:t>фазадағы</a:t>
            </a:r>
            <a:r>
              <a:rPr lang="ru-RU" dirty="0"/>
              <a:t> </a:t>
            </a:r>
            <a:r>
              <a:rPr lang="ru-RU" dirty="0" err="1"/>
              <a:t>реакцияларды</a:t>
            </a:r>
            <a:r>
              <a:rPr lang="ru-RU" dirty="0"/>
              <a:t> (</a:t>
            </a:r>
            <a:r>
              <a:rPr lang="ru-RU" dirty="0" err="1"/>
              <a:t>тотығу</a:t>
            </a:r>
            <a:r>
              <a:rPr lang="ru-RU" dirty="0"/>
              <a:t>, </a:t>
            </a:r>
            <a:r>
              <a:rPr lang="ru-RU" dirty="0" err="1"/>
              <a:t>тотықсыздану</a:t>
            </a:r>
            <a:r>
              <a:rPr lang="ru-RU" dirty="0"/>
              <a:t>, гидролиз)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арнайылығына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орналасу</a:t>
            </a:r>
            <a:r>
              <a:rPr lang="ru-RU" dirty="0"/>
              <a:t> </a:t>
            </a:r>
            <a:r>
              <a:rPr lang="ru-RU" dirty="0" err="1"/>
              <a:t>жеріне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типті</a:t>
            </a:r>
            <a:r>
              <a:rPr lang="ru-RU" dirty="0"/>
              <a:t> </a:t>
            </a:r>
            <a:r>
              <a:rPr lang="ru-RU" dirty="0" err="1"/>
              <a:t>ферменттер</a:t>
            </a:r>
            <a:r>
              <a:rPr lang="ru-RU" dirty="0"/>
              <a:t> </a:t>
            </a:r>
            <a:r>
              <a:rPr lang="ru-RU" dirty="0" err="1"/>
              <a:t>катализдейді</a:t>
            </a:r>
            <a:r>
              <a:rPr lang="ru-RU" dirty="0"/>
              <a:t>:</a:t>
            </a:r>
          </a:p>
          <a:p>
            <a:pPr>
              <a:spcAft>
                <a:spcPts val="1200"/>
              </a:spcAft>
              <a:buNone/>
            </a:pPr>
            <a:r>
              <a:rPr lang="ru-KZ" dirty="0"/>
              <a:t>🔹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Микросомалды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ферменттер</a:t>
            </a:r>
            <a:br>
              <a:rPr lang="ru-RU" dirty="0"/>
            </a:b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гепатоциттердің</a:t>
            </a:r>
            <a:r>
              <a:rPr lang="ru-RU" dirty="0"/>
              <a:t> ЭПТ </a:t>
            </a:r>
            <a:r>
              <a:rPr lang="ru-RU" dirty="0" err="1"/>
              <a:t>орналасады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субстраттық</a:t>
            </a:r>
            <a:r>
              <a:rPr lang="ru-RU" dirty="0"/>
              <a:t> </a:t>
            </a:r>
            <a:r>
              <a:rPr lang="ru-RU" dirty="0" err="1"/>
              <a:t>арнайылыққа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 </a:t>
            </a:r>
            <a:r>
              <a:rPr lang="ru-RU" dirty="0" err="1"/>
              <a:t>болмайды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ДЗ </a:t>
            </a:r>
            <a:r>
              <a:rPr lang="ru-RU" dirty="0" err="1"/>
              <a:t>метаболизмге</a:t>
            </a:r>
            <a:r>
              <a:rPr lang="ru-RU" dirty="0"/>
              <a:t> </a:t>
            </a:r>
            <a:r>
              <a:rPr lang="ru-RU" dirty="0" err="1"/>
              <a:t>ұшырату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  <a:p>
            <a:pPr>
              <a:spcAft>
                <a:spcPts val="1200"/>
              </a:spcAft>
              <a:buNone/>
            </a:pPr>
            <a:r>
              <a:rPr lang="ru-RU" b="1" dirty="0">
                <a:solidFill>
                  <a:srgbClr val="00B050"/>
                </a:solidFill>
              </a:rPr>
              <a:t>Цитохром </a:t>
            </a:r>
            <a:r>
              <a:rPr lang="en-US" b="1" dirty="0">
                <a:solidFill>
                  <a:srgbClr val="00B050"/>
                </a:solidFill>
              </a:rPr>
              <a:t>P450 (CYP)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3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591"/>
          <a:stretch/>
        </p:blipFill>
        <p:spPr>
          <a:xfrm>
            <a:off x="1615283" y="1061522"/>
            <a:ext cx="8000057" cy="451914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217A042-FAC4-FAAB-9617-EF23CCB0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2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2693196-E023-A8CF-ECED-9E0C90D0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E182C-9DEB-4DCB-ABEF-A65FA537101F}" type="slidenum">
              <a:rPr lang="ru-RU" smtClean="0"/>
              <a:t>9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4E237-E939-AAE5-12DA-94699EFA93ED}"/>
              </a:ext>
            </a:extLst>
          </p:cNvPr>
          <p:cNvSpPr txBox="1"/>
          <p:nvPr/>
        </p:nvSpPr>
        <p:spPr>
          <a:xfrm>
            <a:off x="788893" y="643768"/>
            <a:ext cx="905435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C00000"/>
                </a:solidFill>
              </a:rPr>
              <a:t>I </a:t>
            </a:r>
            <a:r>
              <a:rPr lang="ru-RU" sz="2000" b="1" dirty="0">
                <a:solidFill>
                  <a:srgbClr val="C00000"/>
                </a:solidFill>
              </a:rPr>
              <a:t>фаза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Метаболиттік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трансформация</a:t>
            </a:r>
          </a:p>
          <a:p>
            <a:pPr>
              <a:spcAft>
                <a:spcPts val="1200"/>
              </a:spcAft>
              <a:buNone/>
            </a:pPr>
            <a:r>
              <a:rPr lang="ru-RU" sz="2000" dirty="0"/>
              <a:t>Осы </a:t>
            </a:r>
            <a:r>
              <a:rPr lang="ru-RU" sz="2000" dirty="0" err="1"/>
              <a:t>фазадағы</a:t>
            </a:r>
            <a:r>
              <a:rPr lang="ru-RU" sz="2000" dirty="0"/>
              <a:t> </a:t>
            </a:r>
            <a:r>
              <a:rPr lang="ru-RU" sz="2000" dirty="0" err="1"/>
              <a:t>реакцияларды</a:t>
            </a:r>
            <a:r>
              <a:rPr lang="ru-RU" sz="2000" dirty="0"/>
              <a:t> (</a:t>
            </a:r>
            <a:r>
              <a:rPr lang="ru-RU" sz="2000" dirty="0" err="1"/>
              <a:t>тотығу</a:t>
            </a:r>
            <a:r>
              <a:rPr lang="ru-RU" sz="2000" dirty="0"/>
              <a:t>, </a:t>
            </a:r>
            <a:r>
              <a:rPr lang="ru-RU" sz="2000" dirty="0" err="1"/>
              <a:t>тотықсыздану</a:t>
            </a:r>
            <a:r>
              <a:rPr lang="ru-RU" sz="2000" dirty="0"/>
              <a:t>, гидролиз) </a:t>
            </a:r>
            <a:r>
              <a:rPr lang="ru-RU" sz="2000" dirty="0" err="1"/>
              <a:t>әсер</a:t>
            </a:r>
            <a:r>
              <a:rPr lang="ru-RU" sz="2000" dirty="0"/>
              <a:t> </a:t>
            </a:r>
            <a:r>
              <a:rPr lang="ru-RU" sz="2000" dirty="0" err="1"/>
              <a:t>ету</a:t>
            </a:r>
            <a:r>
              <a:rPr lang="ru-RU" sz="2000" dirty="0"/>
              <a:t> </a:t>
            </a:r>
            <a:r>
              <a:rPr lang="ru-RU" sz="2000" dirty="0" err="1"/>
              <a:t>арнайылығына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орналасу</a:t>
            </a:r>
            <a:r>
              <a:rPr lang="ru-RU" sz="2000" dirty="0"/>
              <a:t> </a:t>
            </a:r>
            <a:r>
              <a:rPr lang="ru-RU" sz="2000" dirty="0" err="1"/>
              <a:t>жеріне</a:t>
            </a:r>
            <a:r>
              <a:rPr lang="ru-RU" sz="2000" dirty="0"/>
              <a:t> </a:t>
            </a:r>
            <a:r>
              <a:rPr lang="ru-RU" sz="2000" dirty="0" err="1"/>
              <a:t>қарай</a:t>
            </a:r>
            <a:r>
              <a:rPr lang="ru-RU" sz="2000" dirty="0"/>
              <a:t> </a:t>
            </a:r>
            <a:r>
              <a:rPr lang="ru-RU" sz="2000" dirty="0" err="1"/>
              <a:t>екі</a:t>
            </a:r>
            <a:r>
              <a:rPr lang="ru-RU" sz="2000" dirty="0"/>
              <a:t> </a:t>
            </a:r>
            <a:r>
              <a:rPr lang="ru-RU" sz="2000" dirty="0" err="1"/>
              <a:t>типті</a:t>
            </a:r>
            <a:r>
              <a:rPr lang="ru-RU" sz="2000" dirty="0"/>
              <a:t> </a:t>
            </a:r>
            <a:r>
              <a:rPr lang="ru-RU" sz="2000" dirty="0" err="1"/>
              <a:t>ферменттер</a:t>
            </a:r>
            <a:r>
              <a:rPr lang="ru-RU" sz="2000" dirty="0"/>
              <a:t> </a:t>
            </a:r>
            <a:r>
              <a:rPr lang="ru-RU" sz="2000" dirty="0" err="1"/>
              <a:t>катализдейді</a:t>
            </a:r>
            <a:r>
              <a:rPr lang="ru-RU" sz="2000" dirty="0"/>
              <a:t>:</a:t>
            </a:r>
          </a:p>
          <a:p>
            <a:pPr>
              <a:spcAft>
                <a:spcPts val="1200"/>
              </a:spcAft>
              <a:buNone/>
            </a:pPr>
            <a:r>
              <a:rPr lang="ru-KZ" sz="2000" dirty="0">
                <a:solidFill>
                  <a:schemeClr val="accent1">
                    <a:lumMod val="75000"/>
                  </a:schemeClr>
                </a:solidFill>
              </a:rPr>
              <a:t>🔹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Микросомалды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ферменттер</a:t>
            </a:r>
            <a:br>
              <a:rPr lang="ru-RU" sz="2000" dirty="0"/>
            </a:br>
            <a:r>
              <a:rPr lang="ru-RU" sz="2000" dirty="0" err="1"/>
              <a:t>олар</a:t>
            </a:r>
            <a:r>
              <a:rPr lang="ru-RU" sz="2000" dirty="0"/>
              <a:t> </a:t>
            </a:r>
            <a:r>
              <a:rPr lang="ru-RU" sz="2000" dirty="0" err="1"/>
              <a:t>гепатоциттердің</a:t>
            </a:r>
            <a:r>
              <a:rPr lang="ru-RU" sz="2000" dirty="0"/>
              <a:t> ЭПТ </a:t>
            </a:r>
            <a:r>
              <a:rPr lang="ru-RU" sz="2000" dirty="0" err="1"/>
              <a:t>орналасады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субстраттық</a:t>
            </a:r>
            <a:r>
              <a:rPr lang="ru-RU" sz="2000" dirty="0"/>
              <a:t> </a:t>
            </a:r>
            <a:r>
              <a:rPr lang="ru-RU" sz="2000" dirty="0" err="1"/>
              <a:t>арнайылыққа</a:t>
            </a:r>
            <a:r>
              <a:rPr lang="ru-RU" sz="2000" dirty="0"/>
              <a:t> </a:t>
            </a:r>
            <a:r>
              <a:rPr lang="ru-RU" sz="2000" dirty="0" err="1"/>
              <a:t>ие</a:t>
            </a:r>
            <a:r>
              <a:rPr lang="ru-RU" sz="2000" dirty="0"/>
              <a:t> </a:t>
            </a:r>
            <a:r>
              <a:rPr lang="ru-RU" sz="2000" dirty="0" err="1"/>
              <a:t>болмайды</a:t>
            </a:r>
            <a:r>
              <a:rPr lang="ru-RU" sz="2000" dirty="0"/>
              <a:t>, </a:t>
            </a:r>
            <a:r>
              <a:rPr lang="ru-RU" sz="2000" dirty="0" err="1"/>
              <a:t>яғни</a:t>
            </a:r>
            <a:r>
              <a:rPr lang="ru-RU" sz="2000" dirty="0"/>
              <a:t> </a:t>
            </a:r>
            <a:r>
              <a:rPr lang="ru-RU" sz="2000" dirty="0" err="1"/>
              <a:t>кез</a:t>
            </a:r>
            <a:r>
              <a:rPr lang="ru-RU" sz="2000" dirty="0"/>
              <a:t> </a:t>
            </a:r>
            <a:r>
              <a:rPr lang="ru-RU" sz="2000" dirty="0" err="1"/>
              <a:t>келген</a:t>
            </a:r>
            <a:r>
              <a:rPr lang="ru-RU" sz="2000" dirty="0"/>
              <a:t> ДЗ </a:t>
            </a:r>
            <a:r>
              <a:rPr lang="ru-RU" sz="2000" dirty="0" err="1"/>
              <a:t>метаболизмге</a:t>
            </a:r>
            <a:r>
              <a:rPr lang="ru-RU" sz="2000" dirty="0"/>
              <a:t> </a:t>
            </a:r>
            <a:r>
              <a:rPr lang="ru-RU" sz="2000" dirty="0" err="1"/>
              <a:t>ұшырату</a:t>
            </a:r>
            <a:r>
              <a:rPr lang="ru-RU" sz="2000" dirty="0"/>
              <a:t> </a:t>
            </a:r>
            <a:r>
              <a:rPr lang="ru-RU" sz="2000" dirty="0" err="1"/>
              <a:t>мүмкін</a:t>
            </a:r>
            <a:r>
              <a:rPr lang="ru-RU" sz="2000" dirty="0"/>
              <a:t> (</a:t>
            </a:r>
            <a:r>
              <a:rPr lang="ru-RU" sz="2000" b="1" dirty="0" err="1"/>
              <a:t>Цх</a:t>
            </a:r>
            <a:r>
              <a:rPr lang="ru-RU" sz="2000" b="1" dirty="0"/>
              <a:t> </a:t>
            </a:r>
            <a:r>
              <a:rPr lang="en-US" sz="2000" b="1" dirty="0"/>
              <a:t>P450</a:t>
            </a:r>
            <a:r>
              <a:rPr lang="en-US" sz="2000" dirty="0"/>
              <a:t>).</a:t>
            </a:r>
          </a:p>
          <a:p>
            <a:pPr>
              <a:spcAft>
                <a:spcPts val="1200"/>
              </a:spcAft>
              <a:buNone/>
            </a:pPr>
            <a:r>
              <a:rPr lang="ru-KZ" sz="2000" dirty="0"/>
              <a:t>🔹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Микросомалды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емес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ферменттер</a:t>
            </a:r>
            <a:br>
              <a:rPr lang="ru-RU" sz="2000" dirty="0"/>
            </a:br>
            <a:r>
              <a:rPr lang="ru-RU" sz="2000" dirty="0"/>
              <a:t>ЭПТ-дан </a:t>
            </a:r>
            <a:r>
              <a:rPr lang="ru-RU" sz="2000" dirty="0" err="1"/>
              <a:t>тыс</a:t>
            </a:r>
            <a:r>
              <a:rPr lang="ru-RU" sz="2000" dirty="0"/>
              <a:t> </a:t>
            </a:r>
            <a:r>
              <a:rPr lang="ru-RU" sz="2000" dirty="0" err="1"/>
              <a:t>жерде</a:t>
            </a:r>
            <a:r>
              <a:rPr lang="ru-RU" sz="2000" dirty="0"/>
              <a:t> </a:t>
            </a:r>
            <a:r>
              <a:rPr lang="ru-RU" sz="2000" dirty="0" err="1"/>
              <a:t>орналасады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жоғары</a:t>
            </a:r>
            <a:r>
              <a:rPr lang="ru-RU" sz="2000" dirty="0"/>
              <a:t> </a:t>
            </a:r>
            <a:r>
              <a:rPr lang="ru-RU" sz="2000" dirty="0" err="1"/>
              <a:t>субстраттық</a:t>
            </a:r>
            <a:r>
              <a:rPr lang="ru-RU" sz="2000" dirty="0"/>
              <a:t> </a:t>
            </a:r>
            <a:r>
              <a:rPr lang="ru-RU" sz="2000" dirty="0" err="1"/>
              <a:t>арнайылыққа</a:t>
            </a:r>
            <a:r>
              <a:rPr lang="ru-RU" sz="2000" dirty="0"/>
              <a:t> </a:t>
            </a:r>
            <a:r>
              <a:rPr lang="ru-RU" sz="2000" dirty="0" err="1"/>
              <a:t>ие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, </a:t>
            </a:r>
            <a:r>
              <a:rPr lang="ru-RU" sz="2000" dirty="0" err="1"/>
              <a:t>яғни</a:t>
            </a:r>
            <a:r>
              <a:rPr lang="ru-RU" sz="2000" dirty="0"/>
              <a:t> </a:t>
            </a:r>
            <a:r>
              <a:rPr lang="ru-RU" sz="2000" dirty="0" err="1"/>
              <a:t>белгілі</a:t>
            </a:r>
            <a:r>
              <a:rPr lang="ru-RU" sz="2000" dirty="0"/>
              <a:t> тек </a:t>
            </a:r>
            <a:r>
              <a:rPr lang="ru-RU" sz="2000" dirty="0" err="1"/>
              <a:t>бір</a:t>
            </a:r>
            <a:r>
              <a:rPr lang="ru-RU" sz="2000" dirty="0"/>
              <a:t> </a:t>
            </a:r>
            <a:r>
              <a:rPr lang="ru-RU" sz="2000" dirty="0" err="1"/>
              <a:t>қатардағы</a:t>
            </a:r>
            <a:r>
              <a:rPr lang="ru-RU" sz="2000" dirty="0"/>
              <a:t> ДЗ-</a:t>
            </a:r>
            <a:r>
              <a:rPr lang="ru-RU" sz="2000" dirty="0" err="1"/>
              <a:t>ды</a:t>
            </a:r>
            <a:r>
              <a:rPr lang="ru-RU" sz="2000" dirty="0"/>
              <a:t> </a:t>
            </a:r>
            <a:r>
              <a:rPr lang="ru-RU" sz="2000" dirty="0" err="1"/>
              <a:t>метаболизмге</a:t>
            </a:r>
            <a:r>
              <a:rPr lang="ru-RU" sz="2000" dirty="0"/>
              <a:t> </a:t>
            </a:r>
            <a:r>
              <a:rPr lang="ru-RU" sz="2000" dirty="0" err="1"/>
              <a:t>ұшыратады</a:t>
            </a:r>
            <a:r>
              <a:rPr lang="ru-RU" sz="2000" dirty="0"/>
              <a:t>.</a:t>
            </a:r>
          </a:p>
          <a:p>
            <a:pPr>
              <a:spcAft>
                <a:spcPts val="1200"/>
              </a:spcAft>
              <a:buNone/>
            </a:pPr>
            <a:r>
              <a:rPr lang="ru-RU" sz="2000" dirty="0" err="1"/>
              <a:t>Мысалы</a:t>
            </a:r>
            <a:r>
              <a:rPr lang="ru-RU" sz="2000" dirty="0"/>
              <a:t>: </a:t>
            </a:r>
            <a:r>
              <a:rPr lang="ru-RU" sz="2000" b="1" dirty="0" err="1"/>
              <a:t>алькогольдегидрогеназа</a:t>
            </a:r>
            <a:r>
              <a:rPr lang="ru-RU" sz="2000" dirty="0"/>
              <a:t> (</a:t>
            </a:r>
            <a:r>
              <a:rPr lang="ru-RU" sz="2000" dirty="0" err="1"/>
              <a:t>цитозольды</a:t>
            </a:r>
            <a:r>
              <a:rPr lang="ru-RU" sz="2000" dirty="0"/>
              <a:t> фермент) </a:t>
            </a:r>
            <a:r>
              <a:rPr lang="ru-RU" sz="2000" dirty="0" err="1"/>
              <a:t>спиртті</a:t>
            </a:r>
            <a:r>
              <a:rPr lang="ru-RU" sz="2000" dirty="0"/>
              <a:t> </a:t>
            </a:r>
            <a:r>
              <a:rPr lang="ru-RU" sz="2000" dirty="0" err="1"/>
              <a:t>тотықтырады</a:t>
            </a:r>
            <a:r>
              <a:rPr lang="ru-RU" sz="2000" dirty="0"/>
              <a:t>.</a:t>
            </a:r>
          </a:p>
          <a:p>
            <a:pPr>
              <a:spcAft>
                <a:spcPts val="1200"/>
              </a:spcAft>
              <a:buNone/>
            </a:pPr>
            <a:endParaRPr lang="ru-RU" sz="2000" dirty="0"/>
          </a:p>
          <a:p>
            <a:pPr>
              <a:spcAft>
                <a:spcPts val="1200"/>
              </a:spcAft>
              <a:buNone/>
            </a:pPr>
            <a:r>
              <a:rPr lang="en-US" sz="2000" b="1" i="1" dirty="0">
                <a:solidFill>
                  <a:srgbClr val="C00000"/>
                </a:solidFill>
              </a:rPr>
              <a:t>I </a:t>
            </a:r>
            <a:r>
              <a:rPr lang="ru-RU" sz="2000" b="1" i="1" dirty="0">
                <a:solidFill>
                  <a:srgbClr val="C00000"/>
                </a:solidFill>
              </a:rPr>
              <a:t>фаза </a:t>
            </a:r>
            <a:r>
              <a:rPr lang="ru-RU" sz="2000" b="1" i="1" dirty="0" err="1">
                <a:solidFill>
                  <a:srgbClr val="C00000"/>
                </a:solidFill>
              </a:rPr>
              <a:t>нәтижесінде</a:t>
            </a:r>
            <a:r>
              <a:rPr lang="ru-RU" sz="2000" b="1" i="1" dirty="0">
                <a:solidFill>
                  <a:srgbClr val="C00000"/>
                </a:solidFill>
              </a:rPr>
              <a:t> ДЗ-дан </a:t>
            </a:r>
            <a:r>
              <a:rPr lang="ru-RU" sz="2000" b="1" i="1" dirty="0" err="1">
                <a:solidFill>
                  <a:srgbClr val="C00000"/>
                </a:solidFill>
              </a:rPr>
              <a:t>гидрофильділігі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жоғары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метаболиттер</a:t>
            </a:r>
            <a:r>
              <a:rPr lang="ru-RU" sz="2000" b="1" i="1" dirty="0">
                <a:solidFill>
                  <a:srgbClr val="C00000"/>
                </a:solidFill>
              </a:rPr>
              <a:t>, </a:t>
            </a:r>
            <a:r>
              <a:rPr lang="ru-RU" sz="2000" b="1" i="1" dirty="0" err="1">
                <a:solidFill>
                  <a:srgbClr val="C00000"/>
                </a:solidFill>
              </a:rPr>
              <a:t>немесе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экскрецияланатын</a:t>
            </a:r>
            <a:r>
              <a:rPr lang="ru-RU" sz="2000" b="1" i="1" dirty="0">
                <a:solidFill>
                  <a:srgbClr val="C00000"/>
                </a:solidFill>
              </a:rPr>
              <a:t>, </a:t>
            </a:r>
            <a:r>
              <a:rPr lang="ru-RU" sz="2000" b="1" i="1" dirty="0" err="1">
                <a:solidFill>
                  <a:srgbClr val="C00000"/>
                </a:solidFill>
              </a:rPr>
              <a:t>немесе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II </a:t>
            </a:r>
            <a:r>
              <a:rPr lang="ru-RU" sz="2000" b="1" i="1" dirty="0" err="1">
                <a:solidFill>
                  <a:srgbClr val="C00000"/>
                </a:solidFill>
              </a:rPr>
              <a:t>фазаға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түсетін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заттар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түзіледі</a:t>
            </a:r>
            <a:r>
              <a:rPr lang="ru-RU" sz="2000" b="1" i="1" dirty="0">
                <a:solidFill>
                  <a:srgbClr val="C00000"/>
                </a:solidFill>
              </a:rPr>
              <a:t>!!!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14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584</Words>
  <Application>Microsoft Office PowerPoint</Application>
  <PresentationFormat>Широкоэкранный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Берганаева Гульзат</cp:lastModifiedBy>
  <cp:revision>36</cp:revision>
  <dcterms:created xsi:type="dcterms:W3CDTF">2023-12-11T19:19:11Z</dcterms:created>
  <dcterms:modified xsi:type="dcterms:W3CDTF">2025-10-25T19:33:14Z</dcterms:modified>
</cp:coreProperties>
</file>